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261" r:id="rId4"/>
    <p:sldId id="262" r:id="rId5"/>
    <p:sldId id="257" r:id="rId6"/>
    <p:sldId id="264" r:id="rId7"/>
    <p:sldId id="265" r:id="rId8"/>
    <p:sldId id="266" r:id="rId9"/>
    <p:sldId id="267" r:id="rId10"/>
    <p:sldId id="268" r:id="rId11"/>
    <p:sldId id="274" r:id="rId12"/>
    <p:sldId id="275" r:id="rId13"/>
    <p:sldId id="276" r:id="rId14"/>
    <p:sldId id="278" r:id="rId15"/>
    <p:sldId id="279" r:id="rId16"/>
    <p:sldId id="273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sia Zobel" initials="G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Objects="1"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90" d="100"/>
          <a:sy n="90" d="100"/>
        </p:scale>
        <p:origin x="-2214" y="-7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CCAC training module on: </a:t>
            </a:r>
          </a:p>
          <a:p>
            <a:r>
              <a:rPr lang="en-US" dirty="0" smtClean="0"/>
              <a:t>genetically-engineered farm animals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Canadian Council on Animal Care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3657AE-8E92-42A0-BC5E-5494EDBC89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43399C5-6EAA-436C-BE5F-71A4F9CDF357}" type="datetime1">
              <a:rPr lang="en-US"/>
              <a:pPr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A0EFA2-9603-4389-A797-264949C367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CA" smtClean="0">
              <a:ea typeface="ＭＳ Ｐゴシック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670A14-D76F-4B9A-960F-37D2BE142EA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CA" smtClean="0">
                <a:ea typeface="ＭＳ Ｐゴシック" charset="-128"/>
              </a:rPr>
              <a:t>Excellent slide and summary!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E824E-0573-4930-B4F3-22CAFF7FD4E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7A7A7-85B4-44D6-8398-FDDFC657531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CAHNGES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D92A0B-BE45-4033-B5FE-30EBE36523E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lvl="1"/>
            <a:endParaRPr lang="en-US" smtClean="0">
              <a:ea typeface="ＭＳ Ｐゴシック" charset="-128"/>
              <a:sym typeface="Wingdings" charset="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5332D5-5791-4BF1-94CB-CA7073AD149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D8390C-0058-4BFE-9808-6A03726BC70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7D7063-2D57-420D-8965-F8FD4CA86E7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ADC6C-9B2A-40B5-9DCF-313718F86D2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338BD-E3FE-4113-A755-079E2A79484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851E32-5F06-4A5B-951D-0DFEAD319F0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main_01_pms300 [Converted].eps"/>
          <p:cNvPicPr>
            <a:picLocks noChangeAspect="1"/>
          </p:cNvPicPr>
          <p:nvPr/>
        </p:nvPicPr>
        <p:blipFill>
          <a:blip r:embed="rId2"/>
          <a:srcRect l="3751" t="1250"/>
          <a:stretch>
            <a:fillRect/>
          </a:stretch>
        </p:blipFill>
        <p:spPr bwMode="auto">
          <a:xfrm>
            <a:off x="0" y="0"/>
            <a:ext cx="5867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429000"/>
            <a:ext cx="8486336" cy="2209800"/>
          </a:xfrm>
          <a:prstGeom prst="rect">
            <a:avLst/>
          </a:prstGeom>
        </p:spPr>
        <p:txBody>
          <a:bodyPr anchor="t"/>
          <a:lstStyle>
            <a:lvl1pPr algn="r">
              <a:defRPr lang="en-US" sz="3600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F62064-2EB4-468D-AF63-279649C965C7}" type="datetime1">
              <a:rPr lang="en-US"/>
              <a:pPr/>
              <a:t>2/9/2011</a:t>
            </a:fld>
            <a:endParaRPr lang="en-US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FA7794-E43E-44D6-9ABD-9766E8AE5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pic>
        <p:nvPicPr>
          <p:cNvPr id="7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7239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29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r>
              <a:rPr lang="en-CA" sz="3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utura Lt BT Light"/>
                <a:ea typeface="ＭＳ Ｐゴシック" pitchFamily="-112" charset="-128"/>
                <a:cs typeface="Futura Lt BT Light"/>
              </a:rPr>
              <a:t> ____ __ ____  _____ ____ ______</a:t>
            </a:r>
          </a:p>
          <a:p>
            <a:pPr marL="0" lvl="1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_____ _____</a:t>
            </a:r>
          </a:p>
          <a:p>
            <a:pPr marL="0" lvl="2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 _____</a:t>
            </a:r>
          </a:p>
          <a:p>
            <a:pPr marL="0" lvl="3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_____ _____</a:t>
            </a:r>
          </a:p>
          <a:p>
            <a:pPr marL="0" lvl="4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 _____</a:t>
            </a:r>
            <a:endParaRPr lang="en-US" sz="3600" b="1" kern="0" dirty="0">
              <a:latin typeface="Futura Lt BT Light" pitchFamily="-10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 Placeholder 29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 defTabSz="914400" eaLnBrk="0" hangingPunct="0">
              <a:defRPr/>
            </a:pPr>
            <a:r>
              <a:rPr lang="en-CA" sz="3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utura Lt BT Light"/>
                <a:ea typeface="ＭＳ Ｐゴシック" pitchFamily="-112" charset="-128"/>
                <a:cs typeface="Futura Lt BT Light"/>
              </a:rPr>
              <a:t>Click to edit Master text styles</a:t>
            </a:r>
            <a:br>
              <a:rPr lang="en-CA" sz="3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utura Lt BT Light"/>
                <a:ea typeface="ＭＳ Ｐゴシック" pitchFamily="-112" charset="-128"/>
                <a:cs typeface="Futura Lt BT Light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Second level</a:t>
            </a:r>
            <a:b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Third level</a:t>
            </a:r>
            <a:b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Fourth level</a:t>
            </a:r>
            <a:b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Fifth level</a:t>
            </a:r>
            <a:endParaRPr lang="en-US" sz="3600" b="1" kern="0" dirty="0">
              <a:latin typeface="Futura Lt BT Light" pitchFamily="-10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9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pic>
        <p:nvPicPr>
          <p:cNvPr id="7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7467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main_01_pms300 [Converted].eps"/>
          <p:cNvPicPr>
            <a:picLocks noChangeAspect="1"/>
          </p:cNvPicPr>
          <p:nvPr/>
        </p:nvPicPr>
        <p:blipFill>
          <a:blip r:embed="rId2"/>
          <a:srcRect l="3751" t="1250"/>
          <a:stretch>
            <a:fillRect/>
          </a:stretch>
        </p:blipFill>
        <p:spPr bwMode="auto">
          <a:xfrm>
            <a:off x="0" y="0"/>
            <a:ext cx="5867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4D89BA-24D8-465F-927A-1DF2D7AED2F9}" type="datetime1">
              <a:rPr lang="en-US"/>
              <a:pPr/>
              <a:t>2/9/2011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45C0EC-E534-4204-9F04-B8A482794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pic>
        <p:nvPicPr>
          <p:cNvPr id="8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D6D737-9969-4FC1-A89F-B996A15CF8DE}" type="datetime1">
              <a:rPr lang="en-US"/>
              <a:pPr/>
              <a:t>2/9/2011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C15CE6-5D9B-4A5B-8648-E854334FE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077200" cy="4525963"/>
          </a:xfrm>
          <a:prstGeom prst="rect">
            <a:avLst/>
          </a:prstGeom>
        </p:spPr>
        <p:txBody>
          <a:bodyPr/>
          <a:lstStyle/>
          <a:p>
            <a:pPr marL="419100" indent="-382588" defTabSz="914400" eaLnBrk="0" hangingPunct="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CA" sz="3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Click to edit Master text styles</a:t>
            </a:r>
          </a:p>
          <a:p>
            <a:pPr marL="722313" lvl="1" indent="-273050" defTabSz="914400" eaLnBrk="0" hangingPunct="0">
              <a:spcBef>
                <a:spcPct val="20000"/>
              </a:spcBef>
              <a:buClr>
                <a:srgbClr val="F7DF56"/>
              </a:buClr>
              <a:buSzPct val="90000"/>
              <a:buFont typeface="Wingdings 2" charset="2"/>
              <a:buChar char=""/>
            </a:pPr>
            <a:r>
              <a:rPr lang="en-CA" sz="2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Second level</a:t>
            </a:r>
          </a:p>
          <a:p>
            <a:pPr marL="1004888" lvl="2" indent="-255588" defTabSz="9144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Third level</a:t>
            </a:r>
          </a:p>
          <a:p>
            <a:pPr marL="1279525" lvl="3" indent="-236538" defTabSz="9144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lang="en-CA" sz="2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Fourth level</a:t>
            </a:r>
          </a:p>
          <a:p>
            <a:pPr marL="1489075" lvl="4" indent="-182563" defTabSz="9144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</a:pPr>
            <a:r>
              <a:rPr lang="en-CA" sz="2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Fifth level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7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70648" cy="1143000"/>
          </a:xfrm>
          <a:prstGeom prst="rect">
            <a:avLst/>
          </a:prstGeo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077200" cy="4525963"/>
          </a:xfrm>
          <a:prstGeom prst="rect">
            <a:avLst/>
          </a:prstGeom>
        </p:spPr>
        <p:txBody>
          <a:bodyPr/>
          <a:lstStyle/>
          <a:p>
            <a:pPr marL="419100" indent="-382588" defTabSz="914400" eaLnBrk="0" hangingPunct="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CA" sz="3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Click to edit Master text styles</a:t>
            </a:r>
          </a:p>
          <a:p>
            <a:pPr marL="722313" lvl="1" indent="-273050" defTabSz="914400" eaLnBrk="0" hangingPunct="0">
              <a:spcBef>
                <a:spcPct val="20000"/>
              </a:spcBef>
              <a:buClr>
                <a:srgbClr val="F7DF56"/>
              </a:buClr>
              <a:buSzPct val="90000"/>
              <a:buFont typeface="Wingdings 2" charset="2"/>
              <a:buChar char=""/>
            </a:pPr>
            <a:r>
              <a:rPr lang="en-CA" sz="2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Second level</a:t>
            </a:r>
          </a:p>
          <a:p>
            <a:pPr marL="1004888" lvl="2" indent="-255588" defTabSz="9144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Third level</a:t>
            </a:r>
          </a:p>
          <a:p>
            <a:pPr marL="1279525" lvl="3" indent="-236538" defTabSz="9144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lang="en-CA" sz="2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Fourth level</a:t>
            </a:r>
          </a:p>
          <a:p>
            <a:pPr marL="1489075" lvl="4" indent="-182563" defTabSz="9144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</a:pPr>
            <a:r>
              <a:rPr lang="en-CA" sz="2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Fifth level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7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pic>
        <p:nvPicPr>
          <p:cNvPr id="8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15778"/>
            <a:ext cx="74676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9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r>
              <a:rPr lang="en-CA" sz="3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utura Lt BT Light"/>
                <a:ea typeface="ＭＳ Ｐゴシック" pitchFamily="-112" charset="-128"/>
                <a:cs typeface="Futura Lt BT Light"/>
              </a:rPr>
              <a:t> ____ __ ____  _____ ____ ______</a:t>
            </a:r>
          </a:p>
          <a:p>
            <a:pPr marL="0" lvl="1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_____ _____</a:t>
            </a:r>
          </a:p>
          <a:p>
            <a:pPr marL="0" lvl="2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 _____</a:t>
            </a:r>
          </a:p>
          <a:p>
            <a:pPr marL="0" lvl="3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_____ _____</a:t>
            </a:r>
          </a:p>
          <a:p>
            <a:pPr marL="0" lvl="4" defTabSz="914400" eaLnBrk="0" hangingPunct="0">
              <a:defRPr/>
            </a:pP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 ____ _____</a:t>
            </a:r>
            <a:endParaRPr lang="en-US" sz="3600" b="1" kern="0" dirty="0">
              <a:latin typeface="Futura Lt BT Light" pitchFamily="-10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 Placeholder 29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 defTabSz="914400" eaLnBrk="0" hangingPunct="0">
              <a:defRPr/>
            </a:pPr>
            <a:r>
              <a:rPr lang="en-CA" sz="3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utura Lt BT Light"/>
                <a:ea typeface="ＭＳ Ｐゴシック" pitchFamily="-112" charset="-128"/>
                <a:cs typeface="Futura Lt BT Light"/>
              </a:rPr>
              <a:t>Click to edit Master text styles</a:t>
            </a:r>
            <a:br>
              <a:rPr lang="en-CA" sz="3600" b="1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utura Lt BT Light"/>
                <a:ea typeface="ＭＳ Ｐゴシック" pitchFamily="-112" charset="-128"/>
                <a:cs typeface="Futura Lt BT Light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Second level</a:t>
            </a:r>
            <a:b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Third level</a:t>
            </a:r>
            <a:b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Fourth level</a:t>
            </a:r>
            <a:b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CA" sz="3600" b="1" kern="0" dirty="0">
                <a:latin typeface="Futura Lt BT Light" pitchFamily="-108" charset="0"/>
                <a:ea typeface="ＭＳ Ｐゴシック" pitchFamily="-112" charset="-128"/>
                <a:cs typeface="ＭＳ Ｐゴシック" pitchFamily="-112" charset="-128"/>
              </a:rPr>
              <a:t>Fifth level</a:t>
            </a:r>
            <a:endParaRPr lang="en-US" sz="3600" b="1" kern="0" dirty="0">
              <a:latin typeface="Futura Lt BT Light" pitchFamily="-10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9" descr="logo_main_01_pms300 [Converted]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3930DA-EFDC-4EC0-8168-BC5A80BBB17B}" type="datetime1">
              <a:rPr lang="en-US"/>
              <a:pPr/>
              <a:t>2/9/2011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>
              <a:cs typeface="Times New Roman" charset="0"/>
            </a:endParaRPr>
          </a:p>
        </p:txBody>
      </p:sp>
      <p:pic>
        <p:nvPicPr>
          <p:cNvPr id="1028" name="Picture 9" descr="logo_main_01_pms300 [Converted].eps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62900" y="56689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077200" cy="4525963"/>
          </a:xfrm>
          <a:prstGeom prst="rect">
            <a:avLst/>
          </a:prstGeom>
        </p:spPr>
        <p:txBody>
          <a:bodyPr/>
          <a:lstStyle/>
          <a:p>
            <a:pPr marL="419100" indent="-382588" defTabSz="914400" eaLnBrk="0" hangingPunct="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CA" sz="3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Click to edit Master text styles</a:t>
            </a:r>
          </a:p>
          <a:p>
            <a:pPr marL="722313" lvl="1" indent="-273050" defTabSz="914400" eaLnBrk="0" hangingPunct="0">
              <a:spcBef>
                <a:spcPct val="20000"/>
              </a:spcBef>
              <a:buClr>
                <a:srgbClr val="F7DF56"/>
              </a:buClr>
              <a:buSzPct val="90000"/>
              <a:buFont typeface="Wingdings 2" charset="2"/>
              <a:buChar char=""/>
            </a:pPr>
            <a:r>
              <a:rPr lang="en-CA" sz="2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Second level</a:t>
            </a:r>
          </a:p>
          <a:p>
            <a:pPr marL="1004888" lvl="2" indent="-255588" defTabSz="9144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Third level</a:t>
            </a:r>
          </a:p>
          <a:p>
            <a:pPr marL="1279525" lvl="3" indent="-236538" defTabSz="9144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lang="en-CA" sz="2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Fourth level</a:t>
            </a:r>
          </a:p>
          <a:p>
            <a:pPr marL="1489075" lvl="4" indent="-182563" defTabSz="9144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</a:pPr>
            <a:r>
              <a:rPr lang="en-CA" sz="2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Fifth level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 dirty="0">
          <a:ln w="5000" cmpd="sng">
            <a:solidFill>
              <a:schemeClr val="accent1">
                <a:tint val="80000"/>
                <a:shade val="99000"/>
                <a:satMod val="500000"/>
              </a:schemeClr>
            </a:solidFill>
            <a:prstDash val="solid"/>
          </a:ln>
          <a:gradFill>
            <a:gsLst>
              <a:gs pos="0">
                <a:schemeClr val="accent1">
                  <a:tint val="63000"/>
                  <a:satMod val="255000"/>
                </a:schemeClr>
              </a:gs>
              <a:gs pos="9000">
                <a:schemeClr val="accent1">
                  <a:tint val="63000"/>
                  <a:satMod val="255000"/>
                </a:schemeClr>
              </a:gs>
              <a:gs pos="53000">
                <a:schemeClr val="accent1">
                  <a:shade val="60000"/>
                  <a:satMod val="100000"/>
                </a:schemeClr>
              </a:gs>
              <a:gs pos="90000">
                <a:schemeClr val="accent1">
                  <a:tint val="63000"/>
                  <a:satMod val="255000"/>
                </a:schemeClr>
              </a:gs>
              <a:gs pos="100000">
                <a:schemeClr val="accent1">
                  <a:tint val="63000"/>
                  <a:satMod val="255000"/>
                </a:scheme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  <a:latin typeface="Arial Narrow"/>
          <a:ea typeface="ＭＳ Ｐゴシック" pitchFamily="-112" charset="-128"/>
          <a:cs typeface="Arial Narrow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pitchFamily="-112" charset="-128"/>
          <a:cs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pitchFamily="-112" charset="-128"/>
          <a:cs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pitchFamily="-112" charset="-128"/>
          <a:cs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pitchFamily="-112" charset="-128"/>
          <a:cs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419100" indent="-382588" algn="l" rtl="0" eaLnBrk="0" fontAlgn="base" hangingPunct="0">
        <a:spcBef>
          <a:spcPts val="12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Arial"/>
          <a:ea typeface="ＭＳ Ｐゴシック" pitchFamily="-112" charset="-128"/>
          <a:cs typeface="Arial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rgbClr val="F7DF56"/>
        </a:buClr>
        <a:buSzPct val="90000"/>
        <a:buFont typeface="Wingdings 2" charset="2"/>
        <a:buChar char=""/>
        <a:defRPr sz="26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Arial"/>
          <a:ea typeface="ＭＳ Ｐゴシック" pitchFamily="-112" charset="-128"/>
          <a:cs typeface="Arial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Arial"/>
          <a:ea typeface="ＭＳ Ｐゴシック" pitchFamily="-112" charset="-128"/>
          <a:cs typeface="Arial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2"/>
        <a:buChar char=""/>
        <a:defRPr sz="20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Arial"/>
          <a:ea typeface="ＭＳ Ｐゴシック" pitchFamily="-112" charset="-128"/>
          <a:cs typeface="Arial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Arial"/>
          <a:ea typeface="ＭＳ Ｐゴシック" pitchFamily="-112" charset="-128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500034" y="1295400"/>
            <a:ext cx="8429684" cy="14700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sz="3200" dirty="0" smtClean="0">
                <a:ea typeface="ＭＳ Ｐゴシック" charset="-128"/>
              </a:rPr>
              <a:t>CCAC TRAINING MODULE ON: </a:t>
            </a:r>
            <a:br>
              <a:rPr sz="3200" dirty="0" smtClean="0">
                <a:ea typeface="ＭＳ Ｐゴシック" charset="-128"/>
              </a:rPr>
            </a:br>
            <a:r>
              <a:rPr sz="2000" dirty="0" smtClean="0">
                <a:ea typeface="ＭＳ Ｐゴシック" charset="-128"/>
              </a:rPr>
              <a:t/>
            </a:r>
            <a:br>
              <a:rPr sz="2000" dirty="0" smtClean="0">
                <a:ea typeface="ＭＳ Ｐゴシック" charset="-128"/>
              </a:rPr>
            </a:br>
            <a:r>
              <a:rPr sz="3200" dirty="0" smtClean="0">
                <a:ea typeface="ＭＳ Ｐゴシック" charset="-128"/>
              </a:rPr>
              <a:t>GENETICALLY-ENGINEERED FARM ANIMALS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181600" y="58674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/>
              <a:t>www.ccac.ca</a:t>
            </a: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0" y="3460759"/>
            <a:ext cx="9144000" cy="11826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 descr="GE-anim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94"/>
            <a:ext cx="914400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ea typeface="ＭＳ Ｐゴシック" charset="-128"/>
              </a:rPr>
              <a:t>Confinement</a:t>
            </a:r>
            <a:endParaRPr dirty="0" smtClean="0">
              <a:ea typeface="ＭＳ Ｐゴシック" charset="-12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At least two physical barriers should be used when confining GE farm animals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Maintain secure confinement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limit access to authorized personnel only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screen and log all visitors and vehicles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adhere to any additional regulations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D382BB4-3AE4-423D-B026-37E7B1946D4B}" type="slidenum">
              <a:rPr lang="en-US" sz="1800"/>
              <a:pPr algn="r"/>
              <a:t>10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14300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/>
            </a:r>
            <a:br>
              <a:rPr dirty="0" smtClean="0">
                <a:ea typeface="ＭＳ Ｐゴシック" charset="-128"/>
              </a:rPr>
            </a:br>
            <a:r>
              <a:rPr smtClean="0">
                <a:ea typeface="ＭＳ Ｐゴシック" charset="-128"/>
              </a:rPr>
              <a:t>Care &amp; Nutrition </a:t>
            </a:r>
            <a:r>
              <a:rPr dirty="0" smtClean="0">
                <a:ea typeface="ＭＳ Ｐゴシック" charset="-128"/>
              </a:rPr>
              <a:t/>
            </a:r>
            <a:br>
              <a:rPr dirty="0" smtClean="0">
                <a:ea typeface="ＭＳ Ｐゴシック" charset="-128"/>
              </a:rPr>
            </a:br>
            <a:endParaRPr dirty="0" smtClean="0">
              <a:ea typeface="ＭＳ Ｐゴシック" charset="-12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Providing care tailored to the special needs of GE farm animals is important for both good animal welfare and for achieving scientific goals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higher levels of monitoring required to identify unanticipated welfare concerns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Care and nutrition of GE farm animals will be heavily dependent on the: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impact of specific genetic engineering methods </a:t>
            </a:r>
          </a:p>
          <a:p>
            <a:pPr lvl="2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(e.g., 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transgene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introduced may alter physiology)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intended end use of animals or their products </a:t>
            </a:r>
          </a:p>
          <a:p>
            <a:pPr lvl="1" eaLnBrk="1" hangingPunct="1"/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32772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D07F77-D1CE-4486-8595-84945D521EE1}" type="slidenum">
              <a:rPr lang="en-US" sz="1800"/>
              <a:pPr algn="r"/>
              <a:t>11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472518" cy="114300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>Example of Potential Impact of Genetic Engineering: Nutrient Requirements Changes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6CBBAB9-9024-47E2-901A-8967634E396D}" type="slidenum">
              <a:rPr lang="en-US" sz="1800"/>
              <a:pPr algn="r"/>
              <a:t>12</a:t>
            </a:fld>
            <a:endParaRPr lang="en-US" sz="180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57200" y="2057400"/>
            <a:ext cx="7315200" cy="1219200"/>
          </a:xfrm>
          <a:prstGeom prst="roundRect">
            <a:avLst>
              <a:gd name="adj" fmla="val 16667"/>
            </a:avLst>
          </a:prstGeom>
          <a:solidFill>
            <a:srgbClr val="4C7C8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Physiological pathways altered by genetic modification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990600" y="3429000"/>
            <a:ext cx="7086600" cy="1219200"/>
          </a:xfrm>
          <a:prstGeom prst="roundRect">
            <a:avLst>
              <a:gd name="adj" fmla="val 16667"/>
            </a:avLst>
          </a:prstGeom>
          <a:solidFill>
            <a:srgbClr val="4C7C8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Changes in digestion and absorption and utilization of nutrients 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371600" y="4800600"/>
            <a:ext cx="7086600" cy="1219200"/>
          </a:xfrm>
          <a:prstGeom prst="roundRect">
            <a:avLst>
              <a:gd name="adj" fmla="val 16667"/>
            </a:avLst>
          </a:prstGeom>
          <a:solidFill>
            <a:srgbClr val="4C7C8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Potential deficiencies and toxicities</a:t>
            </a:r>
          </a:p>
          <a:p>
            <a:pPr lvl="1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e.g.,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animals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kept indoors may require Vitamin D supplementation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>
            <a:off x="6900863" y="2895600"/>
            <a:ext cx="642937" cy="762000"/>
          </a:xfrm>
          <a:prstGeom prst="downArrow">
            <a:avLst>
              <a:gd name="adj1" fmla="val 50000"/>
              <a:gd name="adj2" fmla="val 32417"/>
            </a:avLst>
          </a:prstGeom>
          <a:solidFill>
            <a:srgbClr val="BFBFBF">
              <a:alpha val="90195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7239000" y="4267200"/>
            <a:ext cx="642938" cy="762000"/>
          </a:xfrm>
          <a:prstGeom prst="downArrow">
            <a:avLst>
              <a:gd name="adj1" fmla="val 50000"/>
              <a:gd name="adj2" fmla="val 32417"/>
            </a:avLst>
          </a:prstGeom>
          <a:solidFill>
            <a:srgbClr val="BFBFBF">
              <a:alpha val="90195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199" y="33338"/>
            <a:ext cx="847190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mtClean="0">
                <a:ea typeface="ＭＳ Ｐゴシック" charset="-128"/>
              </a:rPr>
              <a:t>Example </a:t>
            </a:r>
            <a:r>
              <a:rPr dirty="0" smtClean="0">
                <a:ea typeface="ＭＳ Ｐゴシック" charset="-128"/>
              </a:rPr>
              <a:t>of </a:t>
            </a:r>
            <a:r>
              <a:rPr smtClean="0">
                <a:ea typeface="ＭＳ Ｐゴシック" charset="-128"/>
              </a:rPr>
              <a:t>Potential Impact </a:t>
            </a:r>
            <a:r>
              <a:rPr dirty="0" smtClean="0">
                <a:ea typeface="ＭＳ Ｐゴシック" charset="-128"/>
              </a:rPr>
              <a:t>of End Use</a:t>
            </a:r>
            <a:r>
              <a:rPr smtClean="0">
                <a:ea typeface="ＭＳ Ｐゴシック" charset="-128"/>
              </a:rPr>
              <a:t>: </a:t>
            </a:r>
            <a:br>
              <a:rPr smtClean="0">
                <a:ea typeface="ＭＳ Ｐゴシック" charset="-128"/>
              </a:rPr>
            </a:br>
            <a:r>
              <a:rPr smtClean="0">
                <a:ea typeface="ＭＳ Ｐゴシック" charset="-128"/>
              </a:rPr>
              <a:t>Feeding Regimes</a:t>
            </a:r>
            <a:endParaRPr dirty="0" smtClean="0">
              <a:ea typeface="ＭＳ Ｐゴシック" charset="-128"/>
            </a:endParaRPr>
          </a:p>
        </p:txBody>
      </p:sp>
      <p:sp>
        <p:nvSpPr>
          <p:cNvPr id="35843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0CF0358-E9D8-4B50-A7E4-F8F0A7A83A0F}" type="slidenum">
              <a:rPr lang="en-US" sz="1800"/>
              <a:pPr algn="r"/>
              <a:t>13</a:t>
            </a:fld>
            <a:endParaRPr lang="en-US" sz="1800"/>
          </a:p>
        </p:txBody>
      </p:sp>
      <p:grpSp>
        <p:nvGrpSpPr>
          <p:cNvPr id="8" name="Group 7"/>
          <p:cNvGrpSpPr/>
          <p:nvPr/>
        </p:nvGrpSpPr>
        <p:grpSpPr>
          <a:xfrm>
            <a:off x="3270821" y="4429133"/>
            <a:ext cx="2459465" cy="2000263"/>
            <a:chOff x="3214678" y="4270376"/>
            <a:chExt cx="2459465" cy="2000263"/>
          </a:xfrm>
        </p:grpSpPr>
        <p:pic>
          <p:nvPicPr>
            <p:cNvPr id="35847" name="Picture 7" descr="Single_Stall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4270376"/>
              <a:ext cx="2428875" cy="19748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48" name="Rectangle 6"/>
            <p:cNvSpPr>
              <a:spLocks noChangeAspect="1" noChangeArrowheads="1"/>
            </p:cNvSpPr>
            <p:nvPr/>
          </p:nvSpPr>
          <p:spPr bwMode="auto">
            <a:xfrm>
              <a:off x="3301411" y="6085973"/>
              <a:ext cx="237273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600" dirty="0" smtClean="0">
                  <a:latin typeface="Calibri" pitchFamily="34" charset="0"/>
                  <a:cs typeface="Calibri" pitchFamily="34" charset="0"/>
                </a:rPr>
                <a:t>Photo courtesy of UBC </a:t>
              </a:r>
              <a:r>
                <a:rPr lang="en-US" sz="600" dirty="0">
                  <a:latin typeface="Calibri" pitchFamily="34" charset="0"/>
                  <a:cs typeface="Calibri" pitchFamily="34" charset="0"/>
                </a:rPr>
                <a:t>Animal Welfare Program</a:t>
              </a:r>
            </a:p>
          </p:txBody>
        </p:sp>
      </p:grp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457199" y="1571613"/>
            <a:ext cx="818716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Considering the intended end use of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GE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farm animals will help dictate any necessary changes to feeding regime</a:t>
            </a:r>
          </a:p>
          <a:p>
            <a:pPr marL="419100" lvl="1" indent="-3825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Alteration to conventional feeding practices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e.g., pesticide-free feed to animals producing pharmaceuticals in their milk)</a:t>
            </a:r>
          </a:p>
          <a:p>
            <a:pPr marL="419100" lvl="1" indent="-3825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Offspring of animals used for producing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products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within their milk will need 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adapted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feeding programs</a:t>
            </a:r>
          </a:p>
          <a:p>
            <a:pPr marL="419100" indent="-3825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19100" indent="-382588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513"/>
            <a:ext cx="4686304" cy="382906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Systematic welfare assessment helps to identify potential effects of genetic engineering on physiological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behavioural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states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Potential indicators of issues: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changes in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behaviour</a:t>
            </a:r>
            <a:endParaRPr lang="en-US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abnormal physical changes</a:t>
            </a:r>
          </a:p>
          <a:p>
            <a:pPr eaLnBrk="1" hangingPunct="1"/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  <a:p>
            <a:pPr eaLnBrk="1" hangingPunct="1"/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-128"/>
            </a:endParaRPr>
          </a:p>
          <a:p>
            <a:pPr eaLnBrk="1" hangingPunct="1"/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ea typeface="ＭＳ Ｐゴシック" charset="-128"/>
              </a:rPr>
              <a:t>Ensuring Optimal Care</a:t>
            </a:r>
            <a:endParaRPr dirty="0" smtClean="0">
              <a:ea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86380" y="2043113"/>
            <a:ext cx="3538538" cy="2904480"/>
            <a:chOff x="5286380" y="2043113"/>
            <a:chExt cx="3538538" cy="2904480"/>
          </a:xfrm>
        </p:grpSpPr>
        <p:pic>
          <p:nvPicPr>
            <p:cNvPr id="37893" name="Picture 5" descr="Cassie pigsImg029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380" y="2043113"/>
              <a:ext cx="3484111" cy="26274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5286380" y="4500570"/>
              <a:ext cx="3538538" cy="447023"/>
              <a:chOff x="5286380" y="4500570"/>
              <a:chExt cx="3538538" cy="447023"/>
            </a:xfrm>
          </p:grpSpPr>
          <p:sp>
            <p:nvSpPr>
              <p:cNvPr id="37894" name="TextBox 6"/>
              <p:cNvSpPr txBox="1">
                <a:spLocks noChangeArrowheads="1"/>
              </p:cNvSpPr>
              <p:nvPr/>
            </p:nvSpPr>
            <p:spPr bwMode="auto">
              <a:xfrm>
                <a:off x="5286380" y="4670594"/>
                <a:ext cx="34841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latin typeface="+mn-lt"/>
                  </a:rPr>
                  <a:t>Three grower </a:t>
                </a:r>
                <a:r>
                  <a:rPr lang="en-US" sz="1200" dirty="0" err="1" smtClean="0">
                    <a:latin typeface="+mn-lt"/>
                  </a:rPr>
                  <a:t>hemizygous</a:t>
                </a:r>
                <a:r>
                  <a:rPr lang="en-US" sz="1200" dirty="0" smtClean="0">
                    <a:latin typeface="+mn-lt"/>
                  </a:rPr>
                  <a:t> </a:t>
                </a:r>
                <a:r>
                  <a:rPr lang="en-US" sz="1200" dirty="0" err="1" smtClean="0">
                    <a:latin typeface="+mn-lt"/>
                  </a:rPr>
                  <a:t>Enviropigs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5286381" y="4500570"/>
                <a:ext cx="3538537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600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Photo courtesy of Dr. C. </a:t>
                </a:r>
                <a:r>
                  <a:rPr lang="en-US" sz="6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Forsberg</a:t>
                </a:r>
                <a:endParaRPr lang="en-US" sz="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ea typeface="ＭＳ Ｐゴシック" charset="-128"/>
              </a:rPr>
              <a:t>Ensuring Optimal Care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Careful observation helps mitigate adverse welfare consequences by: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revealing special needs and/or problems stemming from specific genetic engineering methods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developing special care methods for animals in the same applications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determining relevant endpoints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787424"/>
            <a:ext cx="8329642" cy="1200329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See the </a:t>
            </a:r>
            <a:r>
              <a:rPr lang="en-US" sz="1800" i="1" dirty="0">
                <a:latin typeface="+mn-lt"/>
              </a:rPr>
              <a:t>CCAC guidelines on: choosing an appropriate endpoint in experiments using animals for research, teaching and testing </a:t>
            </a:r>
            <a:r>
              <a:rPr lang="en-US" sz="1800" dirty="0">
                <a:latin typeface="+mn-lt"/>
              </a:rPr>
              <a:t>(1998</a:t>
            </a:r>
            <a:r>
              <a:rPr lang="en-US" sz="1800" dirty="0" smtClean="0">
                <a:latin typeface="+mn-lt"/>
              </a:rPr>
              <a:t>) and </a:t>
            </a:r>
            <a:r>
              <a:rPr lang="en-US" sz="1800" dirty="0">
                <a:latin typeface="+mn-lt"/>
              </a:rPr>
              <a:t>the </a:t>
            </a:r>
          </a:p>
          <a:p>
            <a:pPr algn="ctr"/>
            <a:r>
              <a:rPr lang="en-US" sz="1800" i="1" dirty="0">
                <a:latin typeface="+mn-lt"/>
              </a:rPr>
              <a:t>CCAC training module on: pain, distress and endpoints </a:t>
            </a:r>
            <a:r>
              <a:rPr lang="en-US" sz="1800" dirty="0">
                <a:latin typeface="+mn-lt"/>
              </a:rPr>
              <a:t>(2010) </a:t>
            </a:r>
            <a:endParaRPr lang="en-US" sz="1800" i="1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for further information regarding </a:t>
            </a:r>
            <a:r>
              <a:rPr lang="en-US" sz="1800" dirty="0" smtClean="0">
                <a:latin typeface="+mn-lt"/>
              </a:rPr>
              <a:t>endpoints</a:t>
            </a:r>
            <a:endParaRPr lang="en-US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>Summary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Genetic engineering may have adverse effects on farm animals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Special consideration should be given to: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regulations, identification and transportation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meeting special care and nutrition needs of the GE farm animals based on the specific modifications made, as well as the intended end use of the animals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Paying attention to the special needs of GE farm animals will result in improved scientific outcomes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17BAB917-258F-4347-80C1-6CEC9306B1F4}" type="slidenum">
              <a:rPr lang="en-US" sz="1800"/>
              <a:pPr algn="r"/>
              <a:t>16</a:t>
            </a:fld>
            <a:endParaRPr lang="en-US" sz="1800"/>
          </a:p>
        </p:txBody>
      </p:sp>
      <p:sp>
        <p:nvSpPr>
          <p:cNvPr id="6" name="Rounded Rectangle 5"/>
          <p:cNvSpPr/>
          <p:nvPr/>
        </p:nvSpPr>
        <p:spPr>
          <a:xfrm>
            <a:off x="714348" y="5369719"/>
            <a:ext cx="7972452" cy="681038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Investigators should strive to achieve their scientific goals in line with the best possible animal welfare standards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>Relevance of this Training Module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75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This training module is relevant to all animal users working with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genetically-engineered (GE) farm animals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in research, teaching or testing.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This module covers the following GE farm animals: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dairy and beef cattle 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sheep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goats 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swine 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poultry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horses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farmed wildlife</a:t>
            </a:r>
            <a:endParaRPr lang="fr-CA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7412" name="Slide Number Placeholder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1CE81E60-20C3-4449-8084-52533E9E1DD3}" type="slidenum">
              <a:rPr lang="en-US" sz="1800"/>
              <a:pPr algn="r"/>
              <a:t>2</a:t>
            </a:fld>
            <a:endParaRPr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4425676" y="3500437"/>
            <a:ext cx="3394015" cy="2545373"/>
            <a:chOff x="4425676" y="3428660"/>
            <a:chExt cx="3745118" cy="3182052"/>
          </a:xfrm>
        </p:grpSpPr>
        <p:pic>
          <p:nvPicPr>
            <p:cNvPr id="6" name="Picture 4" descr="Sheep Fac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429388" y="5078930"/>
              <a:ext cx="1705197" cy="15317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0800000" flipV="1">
              <a:off x="6384772" y="6359490"/>
              <a:ext cx="1786022" cy="24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600" dirty="0" smtClean="0">
                  <a:solidFill>
                    <a:schemeClr val="bg1"/>
                  </a:solidFill>
                  <a:latin typeface="Calibri" pitchFamily="-65" charset="0"/>
                </a:rPr>
                <a:t>Photo courtesy of Animal Resources Centre, University of Saskatchewan</a:t>
              </a:r>
              <a:endParaRPr lang="en-US" sz="600" dirty="0">
                <a:solidFill>
                  <a:schemeClr val="bg1"/>
                </a:solidFill>
                <a:latin typeface="Calibri" pitchFamily="-65" charset="0"/>
              </a:endParaRPr>
            </a:p>
          </p:txBody>
        </p:sp>
        <p:pic>
          <p:nvPicPr>
            <p:cNvPr id="8" name="Picture 2" descr="U:\ETC\Pictures\CFIA Photoshoot - Nov 2010\devecseri-nrc_CFIA-16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429388" y="3428660"/>
              <a:ext cx="1705197" cy="15317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9" name="Picture 3" descr="U:\ETC\Pictures\CFIA Photoshoot - Nov 2010\devecseri-nrc_CFIA-046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429124" y="3428661"/>
              <a:ext cx="1706480" cy="15270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10" name="Picture 4" descr="U:\ETC\Pictures\CFIA Photoshoot - Nov 2010\devecseri-nrc_CFIA-057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25676" y="5078930"/>
              <a:ext cx="1705197" cy="15224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>Training Module Goals	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855797"/>
            <a:ext cx="8229600" cy="3001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Introduce the issues related to the impacts of genetic engineering on farm animals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Provide an appreciation for the special care requirements of GE farm animals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Provide investigators with references and resources for the ethical care and use of GE farm animals in science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A1BFF880-E4AA-40C9-8B5C-71718A49796D}" type="slidenum">
              <a:rPr lang="en-US" sz="1800"/>
              <a:pPr algn="r"/>
              <a:t>3</a:t>
            </a:fld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57200" y="4857760"/>
            <a:ext cx="8229600" cy="830997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Basic principles of farm animal welfare, fundamental needs, acquisition, routine handling and specialized procedures and termination of scientific use are covered in the </a:t>
            </a:r>
          </a:p>
          <a:p>
            <a:pPr algn="ctr"/>
            <a:r>
              <a:rPr lang="en-US" sz="1600" i="1" dirty="0" smtClean="0">
                <a:latin typeface="+mn-lt"/>
              </a:rPr>
              <a:t>CCAC training module on: the ethical use and care of farm animals in science </a:t>
            </a:r>
            <a:r>
              <a:rPr lang="en-US" sz="1600" dirty="0" smtClean="0">
                <a:latin typeface="+mn-lt"/>
              </a:rPr>
              <a:t>(2010)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>Training Module 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75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Overview of GE farm animals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Welfare issues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Regulations 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Special considerations for potential alterations in care and nutrition</a:t>
            </a:r>
          </a:p>
          <a:p>
            <a:pPr eaLnBrk="1" hangingPunct="1"/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C3E6B47E-A88D-421A-A2D6-99C18656E764}" type="slidenum">
              <a:rPr lang="en-US" sz="1800"/>
              <a:pPr algn="r"/>
              <a:t>4</a:t>
            </a:fld>
            <a:endParaRPr lang="en-US" sz="1800"/>
          </a:p>
        </p:txBody>
      </p:sp>
      <p:pic>
        <p:nvPicPr>
          <p:cNvPr id="5" name="Picture 4" descr="iStock_000007607059X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28" y="2590800"/>
            <a:ext cx="3287572" cy="2197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47251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4000" dirty="0" smtClean="0">
                <a:ea typeface="ＭＳ Ｐゴシック" charset="-128"/>
              </a:rPr>
              <a:t>Definition of Genetically-Engineered Animals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2259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GE animals have a random or targeted genetic change due to deliberate human technological intervention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Special considerations: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unexpected welfare impacts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ethical concerns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risk to humans, environment, etc. 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78525"/>
            <a:ext cx="8229600" cy="646113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See </a:t>
            </a:r>
            <a:r>
              <a:rPr lang="en-US" sz="1800" dirty="0" smtClean="0">
                <a:cs typeface="Arial" charset="0"/>
              </a:rPr>
              <a:t>the </a:t>
            </a:r>
            <a:r>
              <a:rPr lang="en-US" sz="1800" i="1" dirty="0" smtClean="0">
                <a:cs typeface="Arial" charset="0"/>
              </a:rPr>
              <a:t>CCAC </a:t>
            </a:r>
            <a:r>
              <a:rPr lang="en-US" sz="1800" i="1" dirty="0">
                <a:cs typeface="Arial" charset="0"/>
              </a:rPr>
              <a:t>guidelines on: genetically-engineered animals used in science </a:t>
            </a:r>
            <a:r>
              <a:rPr lang="en-US" sz="1800" dirty="0">
                <a:cs typeface="Arial" charset="0"/>
              </a:rPr>
              <a:t>(in prep.)  for further information</a:t>
            </a:r>
            <a:endParaRPr lang="en-US" sz="1800" i="1" dirty="0">
              <a:cs typeface="Arial" charset="0"/>
            </a:endParaRPr>
          </a:p>
        </p:txBody>
      </p:sp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6175372" y="1752600"/>
            <a:ext cx="2511427" cy="3857328"/>
            <a:chOff x="6175992" y="1752600"/>
            <a:chExt cx="2510811" cy="3857327"/>
          </a:xfrm>
        </p:grpSpPr>
        <p:pic>
          <p:nvPicPr>
            <p:cNvPr id="21511" name="Picture 3" descr="Pronuclear microinjection of embryos 0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5994" y="1752600"/>
              <a:ext cx="2510806" cy="33909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1512" name="TextBox 5"/>
            <p:cNvSpPr txBox="1">
              <a:spLocks noChangeArrowheads="1"/>
            </p:cNvSpPr>
            <p:nvPr/>
          </p:nvSpPr>
          <p:spPr bwMode="auto">
            <a:xfrm>
              <a:off x="6175992" y="5148262"/>
              <a:ext cx="25108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cs typeface="Arial" charset="0"/>
                </a:rPr>
                <a:t>Pronuclear microinjection of embryos</a:t>
              </a:r>
            </a:p>
          </p:txBody>
        </p:sp>
        <p:sp>
          <p:nvSpPr>
            <p:cNvPr id="21513" name="Rectangle 7"/>
            <p:cNvSpPr>
              <a:spLocks noChangeArrowheads="1"/>
            </p:cNvSpPr>
            <p:nvPr/>
          </p:nvSpPr>
          <p:spPr bwMode="auto">
            <a:xfrm>
              <a:off x="7286991" y="5000635"/>
              <a:ext cx="139981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Photo courtesy of </a:t>
              </a:r>
              <a:r>
                <a:rPr lang="en-US" sz="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Dr. C</a:t>
              </a:r>
              <a:r>
                <a:rPr lang="en-US" sz="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. Forsberg</a:t>
              </a:r>
            </a:p>
          </p:txBody>
        </p:sp>
      </p:grpSp>
      <p:sp>
        <p:nvSpPr>
          <p:cNvPr id="21510" name="Slide Number Placeholder 3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A48E4F-1251-4A89-8E8E-B4C422C521F8}" type="slidenum">
              <a:rPr lang="en-US" sz="1800"/>
              <a:pPr algn="r"/>
              <a:t>5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>Factors Compromising the Welfare of Genetically-Engineered Farm Animals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3001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Many potential issues may arise from genetic engineering; a few examples: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high stillborn rates 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low short-term survival rates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chronic long-term health issues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developmental issues</a:t>
            </a:r>
          </a:p>
          <a:p>
            <a:pPr lvl="1"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physiological abnormalities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6D6DC8F6-E5AC-4965-AC2B-F40B9FE8563B}" type="slidenum">
              <a:rPr lang="en-US" sz="1800"/>
              <a:pPr algn="r"/>
              <a:t>6</a:t>
            </a:fld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685800" y="5429264"/>
            <a:ext cx="7848600" cy="97155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solidFill>
              <a:schemeClr val="tx1"/>
            </a:solidFill>
          </a:ln>
        </p:spPr>
        <p:txBody>
          <a:bodyPr bIns="93600"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Investigators should be aware that in addition to the intended effects of genetic engineering (e.g., deliberate production of diseases or gene function abnormalities), unintended effects are also likely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13883" y="2437621"/>
            <a:ext cx="3372959" cy="2348701"/>
            <a:chOff x="5143504" y="2714620"/>
            <a:chExt cx="3372959" cy="2348701"/>
          </a:xfrm>
        </p:grpSpPr>
        <p:pic>
          <p:nvPicPr>
            <p:cNvPr id="1026" name="Picture 2" descr="U:\ETC\Pictures\CFIA Photoshoot - Nov 2010\devecseri-nrc_CFIA-105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13841" y="2714620"/>
              <a:ext cx="3045350" cy="20299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5143504" y="4786322"/>
              <a:ext cx="33729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Ultrasound scanning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smtClean="0">
                <a:ea typeface="ＭＳ Ｐゴシック" charset="-128"/>
              </a:rPr>
              <a:t>Regulations</a:t>
            </a:r>
            <a:endParaRPr dirty="0" smtClean="0">
              <a:ea typeface="ＭＳ Ｐゴシック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800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Additional regulations for GE animals, as well as their progeny and products (e.g., “new substances”, “novel feeds”)</a:t>
            </a:r>
          </a:p>
          <a:p>
            <a:pPr eaLnBrk="1" hangingPunct="1"/>
            <a:r>
              <a:rPr lang="en-CA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Environmental release and indirect human health impacts of “new substances” regulated by Environment Canada and Health Canada under the </a:t>
            </a:r>
            <a:r>
              <a:rPr lang="en-CA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Canadian Environmental Protection Act</a:t>
            </a:r>
            <a:r>
              <a:rPr lang="en-CA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,</a:t>
            </a:r>
            <a:r>
              <a:rPr lang="en-CA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1999 (CEPA)</a:t>
            </a:r>
            <a:endParaRPr lang="en-US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Animal Feed Division of Canadian Food Inspection Agency requires safety assessment of “novel feeds”: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livestock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humans (worker/bystander exposure and consumption of products)</a:t>
            </a:r>
          </a:p>
          <a:p>
            <a:pPr lvl="1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environment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E0955BCE-524F-4F6D-8140-C759BC10963E}" type="slidenum">
              <a:rPr lang="en-US" sz="1800"/>
              <a:pPr algn="r"/>
              <a:t>7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-128"/>
              </a:rPr>
              <a:t>Identification </a:t>
            </a:r>
            <a:r>
              <a:rPr smtClean="0">
                <a:ea typeface="ＭＳ Ｐゴシック" charset="-128"/>
              </a:rPr>
              <a:t>&amp; Tracking</a:t>
            </a:r>
            <a:endParaRPr dirty="0" smtClean="0">
              <a:ea typeface="ＭＳ Ｐゴシック" charset="-12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199" y="3276600"/>
            <a:ext cx="4748395" cy="28495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Records outlining the specifics of any genetic modification are necessary and: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facilitate accurate follow-up                                         care for health and welfare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should be in accordance with                             regulatory agency and                                       institutional requirements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90EF742E-8BF4-4C56-BF5E-1517CFE8214E}" type="slidenum">
              <a:rPr lang="en-US" sz="1600"/>
              <a:pPr algn="r"/>
              <a:t>8</a:t>
            </a:fld>
            <a:endParaRPr lang="en-US" sz="1600" dirty="0"/>
          </a:p>
        </p:txBody>
      </p:sp>
      <p:sp>
        <p:nvSpPr>
          <p:cNvPr id="9222" name="Content Placeholder 2"/>
          <p:cNvSpPr txBox="1">
            <a:spLocks/>
          </p:cNvSpPr>
          <p:nvPr/>
        </p:nvSpPr>
        <p:spPr bwMode="auto">
          <a:xfrm>
            <a:off x="457200" y="1600200"/>
            <a:ext cx="7991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Two separate forms of identification should be used for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farm animals:</a:t>
            </a:r>
          </a:p>
          <a:p>
            <a:pPr marL="722313" lvl="1" indent="-273050">
              <a:lnSpc>
                <a:spcPct val="80000"/>
              </a:lnSpc>
              <a:spcBef>
                <a:spcPct val="20000"/>
              </a:spcBef>
              <a:buClr>
                <a:srgbClr val="F7DF56"/>
              </a:buClr>
              <a:buSzPct val="90000"/>
              <a:buFont typeface="Wingdings 2" charset="2"/>
              <a:buChar char=""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permanent (e.g., microchip or tattoo)</a:t>
            </a:r>
          </a:p>
          <a:p>
            <a:pPr marL="722313" lvl="1" indent="-273050">
              <a:lnSpc>
                <a:spcPct val="80000"/>
              </a:lnSpc>
              <a:spcBef>
                <a:spcPct val="20000"/>
              </a:spcBef>
              <a:buClr>
                <a:srgbClr val="F7DF56"/>
              </a:buClr>
              <a:buSzPct val="90000"/>
              <a:buFont typeface="Wingdings 2" charset="2"/>
              <a:buChar char=""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easy to identify and read (e.g., ear tag)</a:t>
            </a:r>
          </a:p>
        </p:txBody>
      </p:sp>
      <p:pic>
        <p:nvPicPr>
          <p:cNvPr id="2050" name="Picture 2" descr="U:\ETC\Pictures\CFIA Photoshoot - Nov 2010\devecseri-nrc_CFIA-2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388859" y="3500439"/>
            <a:ext cx="3243082" cy="19098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ea typeface="ＭＳ Ｐゴシック" charset="-128"/>
              </a:rPr>
              <a:t>Transport</a:t>
            </a:r>
            <a:endParaRPr dirty="0" smtClean="0">
              <a:ea typeface="ＭＳ Ｐゴシック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2743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In addition to following species-specific guidelines, special consideration should be given to:</a:t>
            </a:r>
          </a:p>
          <a:p>
            <a:pPr lvl="1" eaLnBrk="1" hangingPunct="1"/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biosecurity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measures to prevent accidental release of genetically-engineered farm animals </a:t>
            </a:r>
          </a:p>
          <a:p>
            <a:pPr lvl="2" eaLnBrk="1" hangingPunct="1"/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(e.g., transporting such animals separately from conventional farm animals)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61EA80B8-98F1-477B-88B8-B79204794CEC}" type="slidenum">
              <a:rPr lang="en-US" sz="1800"/>
              <a:pPr algn="r"/>
              <a:t>9</a:t>
            </a:fld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4471990" cy="2743200"/>
          </a:xfrm>
          <a:prstGeom prst="rect">
            <a:avLst/>
          </a:prstGeom>
        </p:spPr>
        <p:txBody>
          <a:bodyPr/>
          <a:lstStyle/>
          <a:p>
            <a:pPr marL="722313" lvl="1" indent="-273050" defTabSz="914400">
              <a:spcBef>
                <a:spcPct val="20000"/>
              </a:spcBef>
              <a:buClr>
                <a:srgbClr val="F7DF56"/>
              </a:buClr>
              <a:buSzPct val="90000"/>
              <a:buFont typeface="Wingdings 2" charset="2"/>
              <a:buChar char=""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physiological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impact of any genetic modifications </a:t>
            </a:r>
          </a:p>
          <a:p>
            <a:pPr marL="1004888" lvl="2" indent="-255588" defTabSz="9144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e.g.,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immunosuppression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) </a:t>
            </a:r>
          </a:p>
          <a:p>
            <a:pPr marL="722313" lvl="1" indent="-273050" defTabSz="914400">
              <a:spcBef>
                <a:spcPct val="20000"/>
              </a:spcBef>
              <a:buClr>
                <a:srgbClr val="F7DF56"/>
              </a:buClr>
              <a:buSzPct val="90000"/>
              <a:buFont typeface="Wingdings 2" charset="2"/>
              <a:buChar char=""/>
            </a:pP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43258" y="3857628"/>
            <a:ext cx="3915022" cy="2286016"/>
            <a:chOff x="4943258" y="3857628"/>
            <a:chExt cx="3915022" cy="2286016"/>
          </a:xfrm>
        </p:grpSpPr>
        <p:pic>
          <p:nvPicPr>
            <p:cNvPr id="28679" name="Picture 4" descr="empty tailer bottom deck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3258" y="3857628"/>
              <a:ext cx="3915022" cy="22574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6394780" y="5958978"/>
              <a:ext cx="24635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600" dirty="0">
                  <a:solidFill>
                    <a:schemeClr val="bg1"/>
                  </a:solidFill>
                  <a:latin typeface="Calibri" charset="0"/>
                </a:rPr>
                <a:t>Photo courtesy of Agriculture and </a:t>
              </a:r>
              <a:r>
                <a:rPr lang="en-US" sz="600" dirty="0" err="1">
                  <a:solidFill>
                    <a:schemeClr val="bg1"/>
                  </a:solidFill>
                  <a:latin typeface="Calibri" charset="0"/>
                </a:rPr>
                <a:t>Agri</a:t>
              </a:r>
              <a:r>
                <a:rPr lang="en-US" sz="600" dirty="0">
                  <a:solidFill>
                    <a:schemeClr val="bg1"/>
                  </a:solidFill>
                  <a:latin typeface="Calibri" charset="0"/>
                </a:rPr>
                <a:t>-Food Canada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AC Training Modules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CCAC Training Modules Theme</Template>
  <TotalTime>5752</TotalTime>
  <Words>956</Words>
  <Application>Microsoft Macintosh PowerPoint</Application>
  <PresentationFormat>On-screen Show (4:3)</PresentationFormat>
  <Paragraphs>135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CCAC Training Modules Theme</vt:lpstr>
      <vt:lpstr>CCAC TRAINING MODULE ON:   GENETICALLY-ENGINEERED FARM ANIMALS</vt:lpstr>
      <vt:lpstr>Relevance of this Training Module</vt:lpstr>
      <vt:lpstr>Training Module Goals </vt:lpstr>
      <vt:lpstr>Training Module Outline</vt:lpstr>
      <vt:lpstr>Definition of Genetically-Engineered Animals</vt:lpstr>
      <vt:lpstr>Factors Compromising the Welfare of Genetically-Engineered Farm Animals</vt:lpstr>
      <vt:lpstr>Regulations</vt:lpstr>
      <vt:lpstr>Identification &amp; Tracking</vt:lpstr>
      <vt:lpstr>Transport</vt:lpstr>
      <vt:lpstr>Confinement</vt:lpstr>
      <vt:lpstr> Care &amp; Nutrition  </vt:lpstr>
      <vt:lpstr>Example of Potential Impact of Genetic Engineering: Nutrient Requirements Changes</vt:lpstr>
      <vt:lpstr>Example of Potential Impact of End Use:  Feeding Regimes</vt:lpstr>
      <vt:lpstr>Ensuring Optimal Care</vt:lpstr>
      <vt:lpstr>Ensuring Optimal Care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Module on Genetically-Engineered (GE) &amp; Cloned Farm Animals in Science</dc:title>
  <dc:creator>Gosia Zobel</dc:creator>
  <cp:lastModifiedBy>Norman Lachance</cp:lastModifiedBy>
  <cp:revision>324</cp:revision>
  <dcterms:created xsi:type="dcterms:W3CDTF">2010-12-22T14:44:35Z</dcterms:created>
  <dcterms:modified xsi:type="dcterms:W3CDTF">2011-02-09T16:00:39Z</dcterms:modified>
</cp:coreProperties>
</file>